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97" r:id="rId3"/>
    <p:sldId id="322" r:id="rId4"/>
    <p:sldId id="268" r:id="rId5"/>
    <p:sldId id="269" r:id="rId6"/>
    <p:sldId id="300" r:id="rId7"/>
    <p:sldId id="308" r:id="rId8"/>
    <p:sldId id="309" r:id="rId9"/>
    <p:sldId id="266" r:id="rId10"/>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p:scale>
          <a:sx n="66" d="100"/>
          <a:sy n="66" d="100"/>
        </p:scale>
        <p:origin x="1086" y="6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43279D6E-2101-4AA5-AA1B-A0110030F9ED}" type="datetimeFigureOut">
              <a:rPr lang="en-US" smtClean="0"/>
              <a:t>4/10/2022</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5E9BEB60-37E7-4639-913F-1455716D85ED}" type="slidenum">
              <a:rPr lang="en-US" smtClean="0"/>
              <a:t>‹#›</a:t>
            </a:fld>
            <a:endParaRPr lang="en-US"/>
          </a:p>
        </p:txBody>
      </p:sp>
    </p:spTree>
    <p:extLst>
      <p:ext uri="{BB962C8B-B14F-4D97-AF65-F5344CB8AC3E}">
        <p14:creationId xmlns:p14="http://schemas.microsoft.com/office/powerpoint/2010/main" val="3409628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4/10/2022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4/10/2022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4/10/2022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4/10/2022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4/10/2022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4/10/2022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MATLAB Programming</a:t>
            </a:r>
            <a:endParaRPr lang="en-US" dirty="0"/>
          </a:p>
        </p:txBody>
      </p:sp>
      <p:sp>
        <p:nvSpPr>
          <p:cNvPr id="3" name="Subtitle 2"/>
          <p:cNvSpPr>
            <a:spLocks noGrp="1"/>
          </p:cNvSpPr>
          <p:nvPr>
            <p:ph type="subTitle" idx="1"/>
          </p:nvPr>
        </p:nvSpPr>
        <p:spPr/>
        <p:txBody>
          <a:bodyPr>
            <a:normAutofit fontScale="92500" lnSpcReduction="20000"/>
          </a:bodyPr>
          <a:lstStyle/>
          <a:p>
            <a:r>
              <a:rPr lang="en-US" sz="4000" dirty="0" smtClean="0"/>
              <a:t>Lab</a:t>
            </a:r>
          </a:p>
          <a:p>
            <a:endParaRPr lang="en-US" sz="4000" dirty="0"/>
          </a:p>
          <a:p>
            <a:r>
              <a:rPr lang="en-US" sz="4000" dirty="0" smtClean="0"/>
              <a:t>Instructor: </a:t>
            </a:r>
            <a:r>
              <a:rPr lang="zh-TW" altLang="en-US" sz="4000" dirty="0" smtClean="0"/>
              <a:t>黃世強 </a:t>
            </a:r>
            <a:r>
              <a:rPr lang="en-US" altLang="zh-TW" sz="4000" dirty="0" smtClean="0"/>
              <a:t>(</a:t>
            </a:r>
            <a:r>
              <a:rPr lang="en-US" sz="4000" dirty="0" smtClean="0"/>
              <a:t>Sai-Keung Wong)</a:t>
            </a:r>
            <a:endParaRPr lang="en-US" sz="4000" dirty="0"/>
          </a:p>
        </p:txBody>
      </p:sp>
    </p:spTree>
    <p:extLst>
      <p:ext uri="{BB962C8B-B14F-4D97-AF65-F5344CB8AC3E}">
        <p14:creationId xmlns:p14="http://schemas.microsoft.com/office/powerpoint/2010/main" val="1112539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demo video and demo programs.</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or a demo program may have bugs. They show or illustrate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2977554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About Program Parameters</a:t>
            </a:r>
            <a:endParaRPr lang="zh-TW" altLang="en-US" dirty="0"/>
          </a:p>
        </p:txBody>
      </p:sp>
      <p:sp>
        <p:nvSpPr>
          <p:cNvPr id="3" name="內容版面配置區 2"/>
          <p:cNvSpPr>
            <a:spLocks noGrp="1"/>
          </p:cNvSpPr>
          <p:nvPr>
            <p:ph idx="1"/>
          </p:nvPr>
        </p:nvSpPr>
        <p:spPr/>
        <p:txBody>
          <a:bodyPr/>
          <a:lstStyle/>
          <a:p>
            <a:r>
              <a:rPr lang="en-US" altLang="zh-TW" dirty="0" smtClean="0"/>
              <a:t>Please try different parameters to see the outcomes.</a:t>
            </a:r>
            <a:endParaRPr lang="zh-TW" altLang="en-US" dirty="0"/>
          </a:p>
        </p:txBody>
      </p:sp>
    </p:spTree>
    <p:extLst>
      <p:ext uri="{BB962C8B-B14F-4D97-AF65-F5344CB8AC3E}">
        <p14:creationId xmlns:p14="http://schemas.microsoft.com/office/powerpoint/2010/main" val="25401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content header</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sz="3100" b="1" dirty="0" smtClean="0"/>
              <a:t>At the top of the file, write down your name, ID, email address, department, and date. If you do not do so, you receive a score of zero in the corresponding problem.</a:t>
            </a:r>
            <a:endParaRPr lang="en-US" sz="3100" b="1" dirty="0"/>
          </a:p>
          <a:p>
            <a:pPr marL="0" indent="0">
              <a:buNone/>
            </a:pPr>
            <a:r>
              <a:rPr lang="en-US" dirty="0" smtClean="0"/>
              <a:t>%%%%%%%%%%%%%%%%%%%%%%%%%%%</a:t>
            </a:r>
          </a:p>
          <a:p>
            <a:pPr marL="0" indent="0">
              <a:buNone/>
            </a:pPr>
            <a:r>
              <a:rPr lang="en-US" dirty="0" smtClean="0"/>
              <a:t>% Midterm Number: …</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a:t>
            </a:r>
          </a:p>
          <a:p>
            <a:pPr marL="0" indent="0">
              <a:buNone/>
            </a:pPr>
            <a:r>
              <a:rPr lang="en-US" dirty="0" smtClean="0"/>
              <a:t>% Date: ….</a:t>
            </a:r>
          </a:p>
          <a:p>
            <a:pPr marL="0" indent="0">
              <a:buNone/>
            </a:pPr>
            <a:r>
              <a:rPr lang="en-US" dirty="0" smtClean="0"/>
              <a:t>%%%%%%%%%%%%%%%%%%%%%%%%%%%%</a:t>
            </a:r>
            <a:endParaRPr lang="en-US" dirty="0"/>
          </a:p>
        </p:txBody>
      </p:sp>
    </p:spTree>
    <p:extLst>
      <p:ext uri="{BB962C8B-B14F-4D97-AF65-F5344CB8AC3E}">
        <p14:creationId xmlns:p14="http://schemas.microsoft.com/office/powerpoint/2010/main" val="2287585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883" y="0"/>
            <a:ext cx="10515600" cy="1325563"/>
          </a:xfrm>
        </p:spPr>
        <p:txBody>
          <a:bodyPr/>
          <a:lstStyle/>
          <a:p>
            <a:r>
              <a:rPr lang="en-US" altLang="zh-TW" dirty="0"/>
              <a:t>File content</a:t>
            </a:r>
            <a:endParaRPr lang="en-US" dirty="0"/>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a:t>close all; clear; </a:t>
            </a:r>
            <a:r>
              <a:rPr lang="en-US" dirty="0" err="1"/>
              <a:t>clc</a:t>
            </a:r>
            <a:r>
              <a:rPr lang="en-US" dirty="0"/>
              <a:t>;		% close all windows</a:t>
            </a:r>
          </a:p>
          <a:p>
            <a:pPr marL="0" indent="0">
              <a:buNone/>
            </a:pPr>
            <a:r>
              <a:rPr lang="en-US" dirty="0"/>
              <a:t>                            </a:t>
            </a:r>
            <a:r>
              <a:rPr lang="en-US" dirty="0" smtClean="0"/>
              <a:t>		% </a:t>
            </a:r>
            <a:r>
              <a:rPr lang="en-US" dirty="0"/>
              <a:t>clear variables, and clear screen</a:t>
            </a:r>
          </a:p>
          <a:p>
            <a:pPr marL="0" indent="0">
              <a:buNone/>
            </a:pPr>
            <a:endParaRPr lang="en-US" dirty="0"/>
          </a:p>
          <a:p>
            <a:pPr marL="0" indent="0">
              <a:buNone/>
            </a:pPr>
            <a:r>
              <a:rPr lang="en-US" dirty="0" err="1" smtClean="0"/>
              <a:t>disp</a:t>
            </a:r>
            <a:r>
              <a:rPr lang="en-US" dirty="0" smtClean="0"/>
              <a:t>(‘Lab Problem 2.1</a:t>
            </a:r>
            <a:r>
              <a:rPr lang="en-US" dirty="0"/>
              <a:t>') 	% show </a:t>
            </a:r>
            <a:r>
              <a:rPr lang="en-US" dirty="0" smtClean="0"/>
              <a:t>Problem 2.1</a:t>
            </a:r>
            <a:endParaRPr lang="en-US" dirty="0"/>
          </a:p>
        </p:txBody>
      </p:sp>
    </p:spTree>
    <p:extLst>
      <p:ext uri="{BB962C8B-B14F-4D97-AF65-F5344CB8AC3E}">
        <p14:creationId xmlns:p14="http://schemas.microsoft.com/office/powerpoint/2010/main" val="23865142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558800" y="110482"/>
            <a:ext cx="10515600" cy="1325563"/>
          </a:xfrm>
        </p:spPr>
        <p:txBody>
          <a:bodyPr/>
          <a:lstStyle/>
          <a:p>
            <a:r>
              <a:rPr lang="en-US" altLang="zh-TW" dirty="0" smtClean="0"/>
              <a:t>Problem 1.1. </a:t>
            </a:r>
            <a:endParaRPr lang="zh-TW" altLang="en-US" dirty="0"/>
          </a:p>
        </p:txBody>
      </p:sp>
      <p:sp>
        <p:nvSpPr>
          <p:cNvPr id="3" name="內容版面配置區 2"/>
          <p:cNvSpPr>
            <a:spLocks noGrp="1"/>
          </p:cNvSpPr>
          <p:nvPr>
            <p:ph idx="1"/>
          </p:nvPr>
        </p:nvSpPr>
        <p:spPr>
          <a:xfrm>
            <a:off x="558800" y="1307938"/>
            <a:ext cx="10515600" cy="5266481"/>
          </a:xfrm>
        </p:spPr>
        <p:txBody>
          <a:bodyPr>
            <a:normAutofit fontScale="85000" lnSpcReduction="20000"/>
          </a:bodyPr>
          <a:lstStyle/>
          <a:p>
            <a:pPr marL="0" indent="0">
              <a:buNone/>
            </a:pPr>
            <a:r>
              <a:rPr lang="en-US" altLang="zh-TW" dirty="0" smtClean="0"/>
              <a:t>There are 4 pairs of functions. The two functions of each pair are as follows: </a:t>
            </a:r>
          </a:p>
          <a:p>
            <a:pPr marL="0" indent="0">
              <a:buNone/>
            </a:pPr>
            <a:r>
              <a:rPr lang="en-US" altLang="zh-TW" dirty="0" smtClean="0"/>
              <a:t>y</a:t>
            </a:r>
            <a:r>
              <a:rPr lang="en-US" altLang="zh-TW" baseline="-25000" dirty="0" smtClean="0"/>
              <a:t>i,1</a:t>
            </a:r>
            <a:r>
              <a:rPr lang="en-US" altLang="zh-TW" dirty="0" smtClean="0"/>
              <a:t>(x) = cos(2*</a:t>
            </a:r>
            <a:r>
              <a:rPr lang="en-US" altLang="zh-TW" dirty="0" err="1" smtClean="0"/>
              <a:t>i</a:t>
            </a:r>
            <a:r>
              <a:rPr lang="en-US" altLang="zh-TW" dirty="0" smtClean="0"/>
              <a:t>*x), y</a:t>
            </a:r>
            <a:r>
              <a:rPr lang="en-US" altLang="zh-TW" baseline="-25000" dirty="0" smtClean="0"/>
              <a:t>i,2</a:t>
            </a:r>
            <a:r>
              <a:rPr lang="en-US" altLang="zh-TW" dirty="0" smtClean="0"/>
              <a:t>(x) = 2 x sin(i</a:t>
            </a:r>
            <a:r>
              <a:rPr lang="en-US" altLang="zh-TW" baseline="30000" dirty="0"/>
              <a:t>2</a:t>
            </a:r>
            <a:r>
              <a:rPr lang="en-US" altLang="zh-TW" dirty="0" smtClean="0"/>
              <a:t>*x)/(x</a:t>
            </a:r>
            <a:r>
              <a:rPr lang="en-US" altLang="zh-TW" baseline="30000" dirty="0" smtClean="0"/>
              <a:t>2</a:t>
            </a:r>
            <a:r>
              <a:rPr lang="en-US" altLang="zh-TW" dirty="0" smtClean="0"/>
              <a:t>+1) – 2,</a:t>
            </a:r>
          </a:p>
          <a:p>
            <a:pPr marL="0" indent="0">
              <a:buNone/>
            </a:pPr>
            <a:r>
              <a:rPr lang="en-US" altLang="zh-TW" dirty="0"/>
              <a:t>for </a:t>
            </a:r>
            <a:r>
              <a:rPr lang="en-US" altLang="zh-TW" dirty="0" err="1" smtClean="0"/>
              <a:t>i</a:t>
            </a:r>
            <a:r>
              <a:rPr lang="en-US" altLang="zh-TW" dirty="0" smtClean="0"/>
              <a:t> </a:t>
            </a:r>
            <a:r>
              <a:rPr lang="en-US" altLang="zh-TW" dirty="0"/>
              <a:t>=1, 2, 3, and </a:t>
            </a:r>
            <a:r>
              <a:rPr lang="en-US" altLang="zh-TW" dirty="0" smtClean="0"/>
              <a:t>4.</a:t>
            </a:r>
            <a:endParaRPr lang="en-US" altLang="zh-TW" dirty="0"/>
          </a:p>
          <a:p>
            <a:pPr marL="0" indent="0">
              <a:buNone/>
            </a:pPr>
            <a:endParaRPr lang="en-US" altLang="zh-TW" dirty="0" smtClean="0"/>
          </a:p>
          <a:p>
            <a:pPr marL="0" indent="0">
              <a:buNone/>
            </a:pPr>
            <a:r>
              <a:rPr lang="en-US" altLang="zh-TW" dirty="0"/>
              <a:t>Interpolate linearly the two functions of each </a:t>
            </a:r>
            <a:r>
              <a:rPr lang="en-US" altLang="zh-TW" dirty="0" smtClean="0"/>
              <a:t>pair </a:t>
            </a:r>
            <a:r>
              <a:rPr lang="en-US" altLang="zh-TW" dirty="0" err="1" smtClean="0"/>
              <a:t>i</a:t>
            </a:r>
            <a:r>
              <a:rPr lang="en-US" altLang="zh-TW" dirty="0" smtClean="0"/>
              <a:t> by: </a:t>
            </a:r>
            <a:endParaRPr lang="en-US" altLang="zh-TW" dirty="0"/>
          </a:p>
          <a:p>
            <a:pPr marL="0" indent="0">
              <a:buNone/>
            </a:pPr>
            <a:r>
              <a:rPr lang="en-US" altLang="zh-TW" dirty="0" err="1" smtClean="0"/>
              <a:t>y</a:t>
            </a:r>
            <a:r>
              <a:rPr lang="en-US" altLang="zh-TW" baseline="-25000" dirty="0" err="1" smtClean="0"/>
              <a:t>i</a:t>
            </a:r>
            <a:r>
              <a:rPr lang="en-US" altLang="zh-TW" dirty="0" smtClean="0"/>
              <a:t>(x</a:t>
            </a:r>
            <a:r>
              <a:rPr lang="en-US" altLang="zh-TW" dirty="0"/>
              <a:t>) = k </a:t>
            </a:r>
            <a:r>
              <a:rPr lang="en-US" altLang="zh-TW" dirty="0" smtClean="0"/>
              <a:t>y</a:t>
            </a:r>
            <a:r>
              <a:rPr lang="en-US" altLang="zh-TW" baseline="-25000" dirty="0" smtClean="0"/>
              <a:t>i,1</a:t>
            </a:r>
            <a:r>
              <a:rPr lang="en-US" altLang="zh-TW" dirty="0" smtClean="0"/>
              <a:t>(x</a:t>
            </a:r>
            <a:r>
              <a:rPr lang="en-US" altLang="zh-TW" dirty="0"/>
              <a:t>) + (1-k) </a:t>
            </a:r>
            <a:r>
              <a:rPr lang="en-US" altLang="zh-TW" dirty="0" smtClean="0"/>
              <a:t>y</a:t>
            </a:r>
            <a:r>
              <a:rPr lang="en-US" altLang="zh-TW" baseline="-25000" dirty="0" smtClean="0"/>
              <a:t>i,2</a:t>
            </a:r>
            <a:r>
              <a:rPr lang="en-US" altLang="zh-TW" dirty="0" smtClean="0"/>
              <a:t>(x).</a:t>
            </a:r>
            <a:endParaRPr lang="en-US" altLang="zh-TW" dirty="0"/>
          </a:p>
          <a:p>
            <a:pPr marL="0" indent="0">
              <a:buNone/>
            </a:pPr>
            <a:r>
              <a:rPr lang="en-US" altLang="zh-TW" b="1" dirty="0" smtClean="0"/>
              <a:t>[4%x4</a:t>
            </a:r>
            <a:r>
              <a:rPr lang="en-US" altLang="zh-TW" b="1" dirty="0"/>
              <a:t>] </a:t>
            </a:r>
            <a:r>
              <a:rPr lang="en-US" altLang="zh-TW" dirty="0"/>
              <a:t>Animate the interpolation process by changing k from 1 to 0, with decrement 0.01. Pause for 1/30 second per step. Show the result on the same figure. Partition the figure into a 2x2 grid. Each pair of functions is shown in a region. The original functions must also be plotted. x in [-10, 10</a:t>
            </a:r>
            <a:r>
              <a:rPr lang="en-US" altLang="zh-TW" dirty="0" smtClean="0"/>
              <a:t>]. </a:t>
            </a:r>
            <a:r>
              <a:rPr lang="en-US" altLang="zh-TW" dirty="0"/>
              <a:t>The two original curves </a:t>
            </a:r>
            <a:r>
              <a:rPr lang="en-US" altLang="zh-TW" dirty="0" smtClean="0"/>
              <a:t>are plotted in red and blue, respectively.</a:t>
            </a:r>
            <a:endParaRPr lang="en-US" altLang="zh-TW" dirty="0"/>
          </a:p>
          <a:p>
            <a:pPr marL="0" indent="0">
              <a:buNone/>
            </a:pPr>
            <a:r>
              <a:rPr lang="en-US" altLang="zh-TW" b="1" dirty="0"/>
              <a:t>[5%] </a:t>
            </a:r>
            <a:r>
              <a:rPr lang="en-US" altLang="zh-TW" dirty="0"/>
              <a:t>Show the title of each figure. </a:t>
            </a:r>
            <a:r>
              <a:rPr lang="en-US" altLang="zh-TW" dirty="0" smtClean="0"/>
              <a:t>The title format must be correct. Set </a:t>
            </a:r>
            <a:r>
              <a:rPr lang="en-US" altLang="zh-TW" dirty="0"/>
              <a:t>the font size </a:t>
            </a:r>
            <a:r>
              <a:rPr lang="en-US" altLang="zh-TW" dirty="0" smtClean="0"/>
              <a:t>properly</a:t>
            </a:r>
          </a:p>
          <a:p>
            <a:pPr marL="0" indent="0">
              <a:buNone/>
            </a:pPr>
            <a:r>
              <a:rPr lang="en-US" altLang="zh-TW" dirty="0" smtClean="0"/>
              <a:t>[</a:t>
            </a:r>
            <a:r>
              <a:rPr lang="en-US" altLang="zh-TW" b="1" dirty="0" smtClean="0"/>
              <a:t>4%</a:t>
            </a:r>
            <a:r>
              <a:rPr lang="en-US" altLang="zh-TW" dirty="0" smtClean="0"/>
              <a:t>]  </a:t>
            </a:r>
            <a:r>
              <a:rPr lang="en-US" altLang="zh-TW" dirty="0"/>
              <a:t>Set the linewidth of the curves properly so that similar results are obtained (see demo</a:t>
            </a:r>
            <a:r>
              <a:rPr lang="en-US" altLang="zh-TW" dirty="0" smtClean="0"/>
              <a:t>). The original curves are thicker than the interpolated curves.</a:t>
            </a:r>
            <a:endParaRPr lang="zh-TW" altLang="en-US" dirty="0"/>
          </a:p>
          <a:p>
            <a:pPr marL="0" indent="0">
              <a:buNone/>
            </a:pPr>
            <a:endParaRPr lang="zh-TW" altLang="en-US" dirty="0"/>
          </a:p>
        </p:txBody>
      </p:sp>
    </p:spTree>
    <p:extLst>
      <p:ext uri="{BB962C8B-B14F-4D97-AF65-F5344CB8AC3E}">
        <p14:creationId xmlns:p14="http://schemas.microsoft.com/office/powerpoint/2010/main" val="39102145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0250" t="10222" r="7000" b="8000"/>
          <a:stretch/>
        </p:blipFill>
        <p:spPr>
          <a:xfrm>
            <a:off x="1054100" y="1384995"/>
            <a:ext cx="9845459" cy="5473005"/>
          </a:xfrm>
          <a:prstGeom prst="rect">
            <a:avLst/>
          </a:prstGeom>
        </p:spPr>
      </p:pic>
      <p:sp>
        <p:nvSpPr>
          <p:cNvPr id="5" name="Rectangle 4"/>
          <p:cNvSpPr/>
          <p:nvPr/>
        </p:nvSpPr>
        <p:spPr>
          <a:xfrm>
            <a:off x="939800" y="0"/>
            <a:ext cx="9867900" cy="1384995"/>
          </a:xfrm>
          <a:prstGeom prst="rect">
            <a:avLst/>
          </a:prstGeom>
        </p:spPr>
        <p:txBody>
          <a:bodyPr wrap="square">
            <a:spAutoFit/>
          </a:bodyPr>
          <a:lstStyle/>
          <a:p>
            <a:r>
              <a:rPr lang="en-US" altLang="zh-TW" sz="2800" dirty="0"/>
              <a:t>Problem </a:t>
            </a:r>
            <a:r>
              <a:rPr lang="en-US" altLang="zh-TW" sz="2800" dirty="0" smtClean="0"/>
              <a:t>1.1</a:t>
            </a:r>
          </a:p>
          <a:p>
            <a:r>
              <a:rPr lang="en-US" altLang="zh-TW" sz="2800" dirty="0" smtClean="0"/>
              <a:t>y</a:t>
            </a:r>
            <a:r>
              <a:rPr lang="en-US" altLang="zh-TW" sz="2800" baseline="-25000" dirty="0" smtClean="0"/>
              <a:t>i,1</a:t>
            </a:r>
            <a:r>
              <a:rPr lang="en-US" altLang="zh-TW" sz="2800" dirty="0" smtClean="0"/>
              <a:t>(x</a:t>
            </a:r>
            <a:r>
              <a:rPr lang="en-US" altLang="zh-TW" sz="2800" dirty="0"/>
              <a:t>) = cos(2*</a:t>
            </a:r>
            <a:r>
              <a:rPr lang="en-US" altLang="zh-TW" sz="2800" dirty="0" err="1"/>
              <a:t>i</a:t>
            </a:r>
            <a:r>
              <a:rPr lang="en-US" altLang="zh-TW" sz="2800" dirty="0"/>
              <a:t>*x), y</a:t>
            </a:r>
            <a:r>
              <a:rPr lang="en-US" altLang="zh-TW" sz="2800" baseline="-25000" dirty="0"/>
              <a:t>i,2</a:t>
            </a:r>
            <a:r>
              <a:rPr lang="en-US" altLang="zh-TW" sz="2800" dirty="0"/>
              <a:t>(x) = 2 x sin(i</a:t>
            </a:r>
            <a:r>
              <a:rPr lang="en-US" altLang="zh-TW" sz="2800" baseline="30000" dirty="0"/>
              <a:t>2</a:t>
            </a:r>
            <a:r>
              <a:rPr lang="en-US" altLang="zh-TW" sz="2800" dirty="0"/>
              <a:t>*x)/(x</a:t>
            </a:r>
            <a:r>
              <a:rPr lang="en-US" altLang="zh-TW" sz="2800" baseline="30000" dirty="0"/>
              <a:t>2</a:t>
            </a:r>
            <a:r>
              <a:rPr lang="en-US" altLang="zh-TW" sz="2800" dirty="0"/>
              <a:t>+1) – 2,</a:t>
            </a:r>
          </a:p>
          <a:p>
            <a:r>
              <a:rPr lang="en-US" altLang="zh-TW" sz="2800" dirty="0"/>
              <a:t>for </a:t>
            </a:r>
            <a:r>
              <a:rPr lang="en-US" altLang="zh-TW" sz="2800" dirty="0" err="1"/>
              <a:t>i</a:t>
            </a:r>
            <a:r>
              <a:rPr lang="en-US" altLang="zh-TW" sz="2800" dirty="0"/>
              <a:t> =1, 2, 3, and 4.</a:t>
            </a:r>
          </a:p>
        </p:txBody>
      </p:sp>
    </p:spTree>
    <p:extLst>
      <p:ext uri="{BB962C8B-B14F-4D97-AF65-F5344CB8AC3E}">
        <p14:creationId xmlns:p14="http://schemas.microsoft.com/office/powerpoint/2010/main" val="25899971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9867900" cy="523220"/>
          </a:xfrm>
          <a:prstGeom prst="rect">
            <a:avLst/>
          </a:prstGeom>
        </p:spPr>
        <p:txBody>
          <a:bodyPr wrap="square">
            <a:spAutoFit/>
          </a:bodyPr>
          <a:lstStyle/>
          <a:p>
            <a:r>
              <a:rPr lang="en-US" altLang="zh-TW" sz="2800" dirty="0"/>
              <a:t>Problem 2.3. </a:t>
            </a:r>
            <a:r>
              <a:rPr lang="en-US" altLang="zh-TW" sz="2800" dirty="0" smtClean="0"/>
              <a:t>Demo video</a:t>
            </a:r>
            <a:endParaRPr lang="en-US" altLang="zh-TW" sz="2800" dirty="0"/>
          </a:p>
        </p:txBody>
      </p:sp>
      <p:pic>
        <p:nvPicPr>
          <p:cNvPr id="2" name="m02_matlab_curve_interpolation_2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457200"/>
            <a:ext cx="12192000" cy="6400800"/>
          </a:xfrm>
          <a:prstGeom prst="rect">
            <a:avLst/>
          </a:prstGeom>
        </p:spPr>
      </p:pic>
      <p:sp>
        <p:nvSpPr>
          <p:cNvPr id="3" name="文字方塊 2"/>
          <p:cNvSpPr txBox="1"/>
          <p:nvPr/>
        </p:nvSpPr>
        <p:spPr>
          <a:xfrm>
            <a:off x="7024914" y="0"/>
            <a:ext cx="4154984" cy="707886"/>
          </a:xfrm>
          <a:prstGeom prst="rect">
            <a:avLst/>
          </a:prstGeom>
          <a:noFill/>
        </p:spPr>
        <p:txBody>
          <a:bodyPr wrap="none" rtlCol="0">
            <a:spAutoFit/>
          </a:bodyPr>
          <a:lstStyle/>
          <a:p>
            <a:r>
              <a:rPr lang="en-US" altLang="zh-TW" sz="2000" b="1" dirty="0" smtClean="0">
                <a:solidFill>
                  <a:schemeClr val="bg1">
                    <a:lumMod val="65000"/>
                  </a:schemeClr>
                </a:solidFill>
              </a:rPr>
              <a:t>The yellow curve is not easy to see :D</a:t>
            </a:r>
          </a:p>
          <a:p>
            <a:r>
              <a:rPr lang="en-US" altLang="zh-TW" sz="2000" b="1" dirty="0" smtClean="0">
                <a:solidFill>
                  <a:schemeClr val="bg1">
                    <a:lumMod val="65000"/>
                  </a:schemeClr>
                </a:solidFill>
              </a:rPr>
              <a:t>What do you think?</a:t>
            </a:r>
            <a:endParaRPr lang="zh-TW" altLang="en-US" sz="2000" b="1" dirty="0">
              <a:solidFill>
                <a:schemeClr val="bg1">
                  <a:lumMod val="65000"/>
                </a:schemeClr>
              </a:solidFill>
            </a:endParaRPr>
          </a:p>
        </p:txBody>
      </p:sp>
    </p:spTree>
    <p:extLst>
      <p:ext uri="{BB962C8B-B14F-4D97-AF65-F5344CB8AC3E}">
        <p14:creationId xmlns:p14="http://schemas.microsoft.com/office/powerpoint/2010/main" val="2777789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p>
          <a:p>
            <a:endParaRPr lang="en-US" dirty="0"/>
          </a:p>
          <a:p>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5582</TotalTime>
  <Words>436</Words>
  <Application>Microsoft Office PowerPoint</Application>
  <PresentationFormat>寬螢幕</PresentationFormat>
  <Paragraphs>44</Paragraphs>
  <Slides>9</Slides>
  <Notes>0</Notes>
  <HiddenSlides>0</HiddenSlides>
  <MMClips>1</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9</vt:i4>
      </vt:variant>
    </vt:vector>
  </HeadingPairs>
  <TitlesOfParts>
    <vt:vector size="14" baseType="lpstr">
      <vt:lpstr>新細明體</vt:lpstr>
      <vt:lpstr>Arial</vt:lpstr>
      <vt:lpstr>Calibri</vt:lpstr>
      <vt:lpstr>Calibri Light</vt:lpstr>
      <vt:lpstr>Office Theme</vt:lpstr>
      <vt:lpstr>MATLAB Programming</vt:lpstr>
      <vt:lpstr>About demo video and demo programs.</vt:lpstr>
      <vt:lpstr>About Program Parameters</vt:lpstr>
      <vt:lpstr>File content header</vt:lpstr>
      <vt:lpstr>File content</vt:lpstr>
      <vt:lpstr>Problem 1.1. </vt:lpstr>
      <vt:lpstr>PowerPoint 簡報</vt:lpstr>
      <vt:lpstr>PowerPoint 簡報</vt:lpstr>
      <vt:lpstr>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User</cp:lastModifiedBy>
  <cp:revision>420</cp:revision>
  <cp:lastPrinted>2019-05-11T02:59:10Z</cp:lastPrinted>
  <dcterms:created xsi:type="dcterms:W3CDTF">2019-02-26T08:18:36Z</dcterms:created>
  <dcterms:modified xsi:type="dcterms:W3CDTF">2022-04-10T03:58:08Z</dcterms:modified>
</cp:coreProperties>
</file>